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57" r:id="rId5"/>
    <p:sldId id="259" r:id="rId6"/>
    <p:sldId id="270" r:id="rId7"/>
    <p:sldId id="268" r:id="rId8"/>
    <p:sldId id="269" r:id="rId9"/>
    <p:sldId id="264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4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08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91BE67-D7EF-4049-9229-ED1ABAD3A2A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4059FA-2070-410D-96B5-AAFF4CEA15A5}">
      <dgm:prSet phldrT="[Текст]" custT="1"/>
      <dgm:spPr/>
      <dgm:t>
        <a:bodyPr/>
        <a:lstStyle/>
        <a:p>
          <a:r>
            <a:rPr lang="uk-UA" sz="4000" b="1" noProof="0" dirty="0" smtClean="0">
              <a:solidFill>
                <a:schemeClr val="accent6">
                  <a:lumMod val="50000"/>
                </a:schemeClr>
              </a:solidFill>
            </a:rPr>
            <a:t>Кожен хімік, і вчитель зокрема, має  бездоганно володіти технікою хімічного експерименту</a:t>
          </a:r>
          <a:endParaRPr lang="uk-UA" sz="4000" b="1" i="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212E5A0D-3BE9-4D95-A93A-EC3C89E859E5}" type="parTrans" cxnId="{B57BA99D-F530-4D6E-A4D4-4648CBFD904B}">
      <dgm:prSet/>
      <dgm:spPr/>
      <dgm:t>
        <a:bodyPr/>
        <a:lstStyle/>
        <a:p>
          <a:endParaRPr lang="ru-RU"/>
        </a:p>
      </dgm:t>
    </dgm:pt>
    <dgm:pt modelId="{C41E73BE-CEA4-4194-805D-75290E804A59}" type="sibTrans" cxnId="{B57BA99D-F530-4D6E-A4D4-4648CBFD904B}">
      <dgm:prSet/>
      <dgm:spPr/>
      <dgm:t>
        <a:bodyPr/>
        <a:lstStyle/>
        <a:p>
          <a:endParaRPr lang="ru-RU"/>
        </a:p>
      </dgm:t>
    </dgm:pt>
    <dgm:pt modelId="{F43C8BA8-9295-459A-AF47-B5ACCA897532}" type="pres">
      <dgm:prSet presAssocID="{D491BE67-D7EF-4049-9229-ED1ABAD3A2A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6AD4088-36BA-4E15-8415-3483992B1460}" type="pres">
      <dgm:prSet presAssocID="{4A4059FA-2070-410D-96B5-AAFF4CEA15A5}" presName="hierRoot1" presStyleCnt="0"/>
      <dgm:spPr/>
    </dgm:pt>
    <dgm:pt modelId="{9DFC844A-3049-4D0F-99DE-20ED81041ED4}" type="pres">
      <dgm:prSet presAssocID="{4A4059FA-2070-410D-96B5-AAFF4CEA15A5}" presName="composite" presStyleCnt="0"/>
      <dgm:spPr/>
    </dgm:pt>
    <dgm:pt modelId="{41DF0B96-3098-4C26-898B-BDB87D669215}" type="pres">
      <dgm:prSet presAssocID="{4A4059FA-2070-410D-96B5-AAFF4CEA15A5}" presName="background" presStyleLbl="node0" presStyleIdx="0" presStyleCnt="1"/>
      <dgm:spPr/>
    </dgm:pt>
    <dgm:pt modelId="{C03424F6-982C-4A2A-927D-DBE4A7DD32D2}" type="pres">
      <dgm:prSet presAssocID="{4A4059FA-2070-410D-96B5-AAFF4CEA15A5}" presName="text" presStyleLbl="fgAcc0" presStyleIdx="0" presStyleCnt="1" custAng="0" custScaleX="180962" custScaleY="1898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CC2AC1-8B44-4049-AD98-7A46FEFEED25}" type="pres">
      <dgm:prSet presAssocID="{4A4059FA-2070-410D-96B5-AAFF4CEA15A5}" presName="hierChild2" presStyleCnt="0"/>
      <dgm:spPr/>
    </dgm:pt>
  </dgm:ptLst>
  <dgm:cxnLst>
    <dgm:cxn modelId="{B57BA99D-F530-4D6E-A4D4-4648CBFD904B}" srcId="{D491BE67-D7EF-4049-9229-ED1ABAD3A2A6}" destId="{4A4059FA-2070-410D-96B5-AAFF4CEA15A5}" srcOrd="0" destOrd="0" parTransId="{212E5A0D-3BE9-4D95-A93A-EC3C89E859E5}" sibTransId="{C41E73BE-CEA4-4194-805D-75290E804A59}"/>
    <dgm:cxn modelId="{C6DB89B2-37FB-472F-97DD-A06DCA60412D}" type="presOf" srcId="{4A4059FA-2070-410D-96B5-AAFF4CEA15A5}" destId="{C03424F6-982C-4A2A-927D-DBE4A7DD32D2}" srcOrd="0" destOrd="0" presId="urn:microsoft.com/office/officeart/2005/8/layout/hierarchy1"/>
    <dgm:cxn modelId="{81700FDC-CD5A-49F9-88CA-7E0BB465244D}" type="presOf" srcId="{D491BE67-D7EF-4049-9229-ED1ABAD3A2A6}" destId="{F43C8BA8-9295-459A-AF47-B5ACCA897532}" srcOrd="0" destOrd="0" presId="urn:microsoft.com/office/officeart/2005/8/layout/hierarchy1"/>
    <dgm:cxn modelId="{B28AAC36-2341-4A38-8180-A4DB1BFC2749}" type="presParOf" srcId="{F43C8BA8-9295-459A-AF47-B5ACCA897532}" destId="{96AD4088-36BA-4E15-8415-3483992B1460}" srcOrd="0" destOrd="0" presId="urn:microsoft.com/office/officeart/2005/8/layout/hierarchy1"/>
    <dgm:cxn modelId="{ED2F02E8-6288-42F8-B4D6-6CA9FF1AF8BC}" type="presParOf" srcId="{96AD4088-36BA-4E15-8415-3483992B1460}" destId="{9DFC844A-3049-4D0F-99DE-20ED81041ED4}" srcOrd="0" destOrd="0" presId="urn:microsoft.com/office/officeart/2005/8/layout/hierarchy1"/>
    <dgm:cxn modelId="{4FB3F9A9-47B0-4D5E-875F-95B17133570A}" type="presParOf" srcId="{9DFC844A-3049-4D0F-99DE-20ED81041ED4}" destId="{41DF0B96-3098-4C26-898B-BDB87D669215}" srcOrd="0" destOrd="0" presId="urn:microsoft.com/office/officeart/2005/8/layout/hierarchy1"/>
    <dgm:cxn modelId="{00E7DA22-0664-410D-B2DD-975A1286D2C7}" type="presParOf" srcId="{9DFC844A-3049-4D0F-99DE-20ED81041ED4}" destId="{C03424F6-982C-4A2A-927D-DBE4A7DD32D2}" srcOrd="1" destOrd="0" presId="urn:microsoft.com/office/officeart/2005/8/layout/hierarchy1"/>
    <dgm:cxn modelId="{CF317897-9842-4659-84B2-792B17177041}" type="presParOf" srcId="{96AD4088-36BA-4E15-8415-3483992B1460}" destId="{3CCC2AC1-8B44-4049-AD98-7A46FEFEED2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DF0B96-3098-4C26-898B-BDB87D669215}">
      <dsp:nvSpPr>
        <dsp:cNvPr id="0" name=""/>
        <dsp:cNvSpPr/>
      </dsp:nvSpPr>
      <dsp:spPr>
        <a:xfrm>
          <a:off x="98566" y="2281"/>
          <a:ext cx="7472079" cy="49782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3424F6-982C-4A2A-927D-DBE4A7DD32D2}">
      <dsp:nvSpPr>
        <dsp:cNvPr id="0" name=""/>
        <dsp:cNvSpPr/>
      </dsp:nvSpPr>
      <dsp:spPr>
        <a:xfrm>
          <a:off x="557354" y="438129"/>
          <a:ext cx="7472079" cy="49782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noProof="0" dirty="0" smtClean="0">
              <a:solidFill>
                <a:schemeClr val="accent6">
                  <a:lumMod val="50000"/>
                </a:schemeClr>
              </a:solidFill>
            </a:rPr>
            <a:t>Кожен хімік, і вчитель зокрема, має  бездоганно володіти технікою хімічного експерименту</a:t>
          </a:r>
          <a:endParaRPr lang="uk-UA" sz="4000" b="1" i="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557354" y="438129"/>
        <a:ext cx="7472079" cy="4978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A869-24B1-4044-BF3A-1D24B748DCB1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A8D4-E861-4450-B152-4C1ECEAC0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1672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A869-24B1-4044-BF3A-1D24B748DCB1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A8D4-E861-4450-B152-4C1ECEAC0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7788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A869-24B1-4044-BF3A-1D24B748DCB1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A8D4-E861-4450-B152-4C1ECEAC0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6801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A869-24B1-4044-BF3A-1D24B748DCB1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A8D4-E861-4450-B152-4C1ECEAC0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6583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A869-24B1-4044-BF3A-1D24B748DCB1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A8D4-E861-4450-B152-4C1ECEAC0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4887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A869-24B1-4044-BF3A-1D24B748DCB1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A8D4-E861-4450-B152-4C1ECEAC0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7399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A869-24B1-4044-BF3A-1D24B748DCB1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A8D4-E861-4450-B152-4C1ECEAC0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4363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A869-24B1-4044-BF3A-1D24B748DCB1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A8D4-E861-4450-B152-4C1ECEAC0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0918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A869-24B1-4044-BF3A-1D24B748DCB1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A8D4-E861-4450-B152-4C1ECEAC0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124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A869-24B1-4044-BF3A-1D24B748DCB1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5D90A8D4-E861-4450-B152-4C1ECEAC0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8558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A869-24B1-4044-BF3A-1D24B748DCB1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A8D4-E861-4450-B152-4C1ECEAC0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3352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A869-24B1-4044-BF3A-1D24B748DCB1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A8D4-E861-4450-B152-4C1ECEAC0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609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A869-24B1-4044-BF3A-1D24B748DCB1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A8D4-E861-4450-B152-4C1ECEAC0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701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A869-24B1-4044-BF3A-1D24B748DCB1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A8D4-E861-4450-B152-4C1ECEAC0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9662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A869-24B1-4044-BF3A-1D24B748DCB1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A8D4-E861-4450-B152-4C1ECEAC0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7312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A869-24B1-4044-BF3A-1D24B748DCB1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A8D4-E861-4450-B152-4C1ECEAC0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5224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A869-24B1-4044-BF3A-1D24B748DCB1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A8D4-E861-4450-B152-4C1ECEAC0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2896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B34A869-24B1-4044-BF3A-1D24B748DCB1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90A8D4-E861-4450-B152-4C1ECEAC0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9771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44462" y="3130062"/>
            <a:ext cx="7209692" cy="2215661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uk-UA" sz="3600" dirty="0" smtClean="0"/>
              <a:t>Міністерство освіти і науки України</a:t>
            </a:r>
            <a:br>
              <a:rPr lang="uk-UA" sz="3600" dirty="0" smtClean="0"/>
            </a:br>
            <a:r>
              <a:rPr lang="uk-UA" sz="3600" dirty="0" smtClean="0"/>
              <a:t>Херсонський державний університет</a:t>
            </a:r>
            <a:br>
              <a:rPr lang="uk-UA" sz="3600" dirty="0" smtClean="0"/>
            </a:br>
            <a:r>
              <a:rPr lang="uk-UA" sz="3600" dirty="0" smtClean="0"/>
              <a:t>Кафедра хімії та фармації</a:t>
            </a:r>
            <a:br>
              <a:rPr lang="uk-UA" sz="3600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/>
              <a:t>«Техніка хімічного експерименту»</a:t>
            </a:r>
            <a:endParaRPr lang="en-US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4919215" y="6097171"/>
            <a:ext cx="6987645" cy="45719"/>
          </a:xfrm>
        </p:spPr>
        <p:txBody>
          <a:bodyPr>
            <a:normAutofit fontScale="25000" lnSpcReduction="20000"/>
          </a:bodyPr>
          <a:lstStyle/>
          <a:p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xmlns="" val="26574591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6228" y="717452"/>
            <a:ext cx="4164036" cy="518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34906" y="1983545"/>
            <a:ext cx="3502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accent6">
                    <a:lumMod val="75000"/>
                  </a:schemeClr>
                </a:solidFill>
              </a:rPr>
              <a:t>Дякую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72066" y="3300605"/>
            <a:ext cx="16638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chemeClr val="accent6">
                    <a:lumMod val="75000"/>
                  </a:schemeClr>
                </a:solidFill>
              </a:rPr>
              <a:t>Дякую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65433" y="3244334"/>
            <a:ext cx="861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Дякую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81027" y="4011132"/>
            <a:ext cx="1255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Дякую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65433" y="2194560"/>
            <a:ext cx="861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Дя</a:t>
            </a:r>
            <a:r>
              <a:rPr lang="uk-UA" dirty="0" smtClean="0"/>
              <a:t>кую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56276" y="3258402"/>
            <a:ext cx="13869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chemeClr val="accent6">
                    <a:lumMod val="75000"/>
                  </a:schemeClr>
                </a:solidFill>
              </a:rPr>
              <a:t>Дякую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09292" y="3272469"/>
            <a:ext cx="25040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chemeClr val="accent6">
                    <a:lumMod val="75000"/>
                  </a:schemeClr>
                </a:solidFill>
              </a:rPr>
              <a:t>Дякую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Освітньо-професійна програма</a:t>
            </a:r>
            <a:br>
              <a:rPr lang="uk-UA" dirty="0" smtClean="0"/>
            </a:br>
            <a:r>
              <a:rPr lang="uk-UA" dirty="0" err="1" smtClean="0"/>
              <a:t>“Середня</a:t>
            </a:r>
            <a:r>
              <a:rPr lang="uk-UA" dirty="0" smtClean="0"/>
              <a:t> освіта (Хімія)”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Другий (магістерський)рівень вищої освіти за спеціальністю 014 Середня освіта (Хімія)</a:t>
            </a:r>
          </a:p>
          <a:p>
            <a:r>
              <a:rPr lang="uk-UA" sz="2400" dirty="0" smtClean="0"/>
              <a:t>241 М група, 3 семестр, 2020 рік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710543"/>
            <a:ext cx="3886200" cy="2908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			</a:t>
            </a:r>
            <a:r>
              <a:rPr lang="uk-UA" sz="2800" dirty="0" smtClean="0"/>
              <a:t>Хімія - наука про склад, будову речовин</a:t>
            </a:r>
            <a:br>
              <a:rPr lang="uk-UA" sz="2800" dirty="0" smtClean="0"/>
            </a:br>
            <a:r>
              <a:rPr lang="uk-UA" sz="2800" dirty="0" smtClean="0"/>
              <a:t>			 і їх перетворення.  Людина з сивої </a:t>
            </a:r>
            <a:br>
              <a:rPr lang="uk-UA" sz="2800" dirty="0" smtClean="0"/>
            </a:br>
            <a:r>
              <a:rPr lang="uk-UA" sz="2800" dirty="0" smtClean="0"/>
              <a:t>		давнини 	намагалася  розгадати тайни</a:t>
            </a:r>
            <a:br>
              <a:rPr lang="uk-UA" sz="2800" dirty="0" smtClean="0"/>
            </a:br>
            <a:r>
              <a:rPr lang="uk-UA" sz="2800" dirty="0" smtClean="0"/>
              <a:t>			 природи за допомогою </a:t>
            </a:r>
            <a:r>
              <a:rPr lang="uk-UA" sz="2800" dirty="0" err="1" smtClean="0"/>
              <a:t>експеримента</a:t>
            </a:r>
            <a:r>
              <a:rPr lang="uk-UA" sz="2800" dirty="0" smtClean="0"/>
              <a:t> </a:t>
            </a:r>
            <a:br>
              <a:rPr lang="uk-UA" sz="2800" dirty="0" smtClean="0"/>
            </a:br>
            <a:r>
              <a:rPr lang="uk-UA" sz="2800" dirty="0" smtClean="0"/>
              <a:t>			 і постійно зустрічалася з небезпеками.</a:t>
            </a:r>
            <a:br>
              <a:rPr lang="uk-UA" sz="2800" dirty="0" smtClean="0"/>
            </a:br>
            <a:r>
              <a:rPr lang="uk-UA" sz="2800" dirty="0" smtClean="0"/>
              <a:t> 		 Століттями формувався досвід роботи з речовинами, який </a:t>
            </a:r>
            <a:br>
              <a:rPr lang="uk-UA" sz="2800" dirty="0" smtClean="0"/>
            </a:br>
            <a:r>
              <a:rPr lang="uk-UA" sz="2800" dirty="0" smtClean="0"/>
              <a:t>				сьогодні  відомий нам як «Правила  техніки безпеки». Вони – це </a:t>
            </a:r>
            <a:br>
              <a:rPr lang="uk-UA" sz="2800" dirty="0" smtClean="0"/>
            </a:br>
            <a:r>
              <a:rPr lang="uk-UA" sz="2800" dirty="0" smtClean="0"/>
              <a:t>		результат </a:t>
            </a:r>
            <a:r>
              <a:rPr lang="uk-UA" sz="2800" dirty="0" err="1" smtClean="0"/>
              <a:t>багаточисельних</a:t>
            </a:r>
            <a:r>
              <a:rPr lang="uk-UA" sz="2800" dirty="0" smtClean="0"/>
              <a:t>  і неприємних випадків у лабораторіях.</a:t>
            </a:r>
            <a:br>
              <a:rPr lang="uk-UA" sz="2800" dirty="0" smtClean="0"/>
            </a:br>
            <a:endParaRPr lang="uk-UA" sz="2800" dirty="0"/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93625" y="518007"/>
            <a:ext cx="3917927" cy="21072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44062" y="2419643"/>
            <a:ext cx="6794695" cy="4438357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/>
              <a:t>	</a:t>
            </a:r>
            <a:r>
              <a:rPr lang="uk-UA" sz="3100" dirty="0" smtClean="0"/>
              <a:t>На сьогодні жоден  досвідчений  </a:t>
            </a:r>
            <a:br>
              <a:rPr lang="uk-UA" sz="3100" dirty="0" smtClean="0"/>
            </a:br>
            <a:r>
              <a:rPr lang="uk-UA" sz="3100" dirty="0" smtClean="0"/>
              <a:t>	експериментатор не буде проводити</a:t>
            </a:r>
            <a:br>
              <a:rPr lang="uk-UA" sz="3100" dirty="0" smtClean="0"/>
            </a:br>
            <a:r>
              <a:rPr lang="uk-UA" sz="3100" dirty="0" smtClean="0"/>
              <a:t>	 досліди  з електричним струмом,</a:t>
            </a:r>
            <a:br>
              <a:rPr lang="uk-UA" sz="3100" dirty="0" smtClean="0"/>
            </a:br>
            <a:r>
              <a:rPr lang="uk-UA" sz="3100" dirty="0" smtClean="0"/>
              <a:t> 	не забезпечивши себе ізолюючим</a:t>
            </a:r>
            <a:br>
              <a:rPr lang="uk-UA" sz="3100" dirty="0" smtClean="0"/>
            </a:br>
            <a:r>
              <a:rPr lang="uk-UA" sz="3100" dirty="0" smtClean="0"/>
              <a:t>	 матеріалом і заземленням апаратури.</a:t>
            </a:r>
            <a:br>
              <a:rPr lang="uk-UA" sz="3100" dirty="0" smtClean="0"/>
            </a:br>
            <a:r>
              <a:rPr lang="uk-UA" sz="3100" dirty="0" smtClean="0"/>
              <a:t/>
            </a:r>
            <a:br>
              <a:rPr lang="uk-UA" sz="3100" dirty="0" smtClean="0"/>
            </a:br>
            <a:r>
              <a:rPr lang="uk-UA" sz="3100" dirty="0" smtClean="0"/>
              <a:t>	Жоден хімік  не розпочне роботу з</a:t>
            </a:r>
            <a:br>
              <a:rPr lang="uk-UA" sz="3100" dirty="0" smtClean="0"/>
            </a:br>
            <a:r>
              <a:rPr lang="uk-UA" sz="3100" dirty="0" smtClean="0"/>
              <a:t>газами, не перевіривши </a:t>
            </a:r>
            <a:br>
              <a:rPr lang="uk-UA" sz="3100" dirty="0" smtClean="0"/>
            </a:br>
            <a:r>
              <a:rPr lang="uk-UA" sz="3100" dirty="0" smtClean="0"/>
              <a:t>герметичність і міцніть приладу </a:t>
            </a:r>
            <a:br>
              <a:rPr lang="uk-UA" sz="3100" dirty="0" smtClean="0"/>
            </a:br>
            <a:r>
              <a:rPr lang="uk-UA" sz="3100" dirty="0" smtClean="0"/>
              <a:t>(особливо коли газуваті речовини </a:t>
            </a:r>
            <a:br>
              <a:rPr lang="uk-UA" sz="3100" dirty="0" smtClean="0"/>
            </a:br>
            <a:r>
              <a:rPr lang="uk-UA" sz="3100" dirty="0" smtClean="0"/>
              <a:t>є вибухонебезпечними). Жоден хімік </a:t>
            </a:r>
            <a:br>
              <a:rPr lang="uk-UA" sz="3100" dirty="0" smtClean="0"/>
            </a:br>
            <a:r>
              <a:rPr lang="uk-UA" sz="3100" dirty="0" smtClean="0"/>
              <a:t>не буде пробувати речовини на смак.</a:t>
            </a:r>
            <a:br>
              <a:rPr lang="uk-UA" sz="3100" dirty="0" smtClean="0"/>
            </a:br>
            <a:r>
              <a:rPr lang="uk-UA" sz="3100" dirty="0" smtClean="0"/>
              <a:t> 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en-US" sz="3100" dirty="0"/>
          </a:p>
        </p:txBody>
      </p:sp>
      <p:pic>
        <p:nvPicPr>
          <p:cNvPr id="6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20598" y="1402080"/>
            <a:ext cx="4551362" cy="409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14701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263230307"/>
              </p:ext>
            </p:extLst>
          </p:nvPr>
        </p:nvGraphicFramePr>
        <p:xfrm>
          <a:off x="2179145" y="68813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8002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uk-UA" dirty="0" smtClean="0"/>
              <a:t>Причини появи небажаних наслідків при проведенні хімічних експериментів чи роботі з речовинами (наприклад, у побуті):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4648" y="3151162"/>
            <a:ext cx="10018713" cy="3151163"/>
          </a:xfr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uk-UA" sz="3600" b="1" dirty="0" smtClean="0"/>
              <a:t>1)незнання властивостей речовин, а значить неможливість усвідомлення того, чого потрібно остерігатись;</a:t>
            </a:r>
          </a:p>
          <a:p>
            <a:r>
              <a:rPr lang="uk-UA" sz="3600" b="1" dirty="0" smtClean="0"/>
              <a:t>2)нехтування </a:t>
            </a:r>
            <a:r>
              <a:rPr lang="uk-UA" sz="3600" b="1" dirty="0" smtClean="0"/>
              <a:t>правилами безпечної роботи з речовинами</a:t>
            </a:r>
            <a:endParaRPr lang="ru-RU" sz="36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74055" y="365760"/>
            <a:ext cx="10517945" cy="164592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Мета і завдання навчальної дисципліни </a:t>
            </a:r>
            <a:r>
              <a:rPr lang="uk-UA" b="1" dirty="0" err="1" smtClean="0">
                <a:solidFill>
                  <a:schemeClr val="accent6">
                    <a:lumMod val="75000"/>
                  </a:schemeClr>
                </a:solidFill>
              </a:rPr>
              <a:t>“Техніка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хімічного </a:t>
            </a:r>
            <a:r>
              <a:rPr lang="uk-UA" b="1" dirty="0" err="1" smtClean="0">
                <a:solidFill>
                  <a:schemeClr val="accent6">
                    <a:lumMod val="75000"/>
                  </a:schemeClr>
                </a:solidFill>
              </a:rPr>
              <a:t>експерименту</a:t>
            </a:r>
            <a:r>
              <a:rPr lang="uk-UA" b="1" dirty="0" err="1" smtClean="0">
                <a:solidFill>
                  <a:schemeClr val="accent6">
                    <a:lumMod val="75000"/>
                  </a:schemeClr>
                </a:solidFill>
              </a:rPr>
              <a:t>”</a:t>
            </a:r>
            <a:endParaRPr lang="uk-U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1364567" y="2568527"/>
            <a:ext cx="4894263" cy="31242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sz="3200" b="1" dirty="0" smtClean="0"/>
              <a:t>                  Мета: </a:t>
            </a:r>
          </a:p>
          <a:p>
            <a:pPr>
              <a:buNone/>
            </a:pPr>
            <a:r>
              <a:rPr lang="uk-UA" sz="3200" dirty="0" smtClean="0"/>
              <a:t>	засвоєння вимог до проведення хімічних експериментів, щоб вони були безпечними і, водночас, змістовними та захоплюючими для школярів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6133514" y="2602523"/>
            <a:ext cx="5809957" cy="323556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sz="9600" b="1" dirty="0" smtClean="0"/>
              <a:t>                   Основні завдання: </a:t>
            </a:r>
          </a:p>
          <a:p>
            <a:pPr>
              <a:buNone/>
            </a:pPr>
            <a:r>
              <a:rPr lang="uk-UA" sz="9600" dirty="0" smtClean="0"/>
              <a:t>1.формування системи вмінь та навичок щодо здійснення хімічного експерименту;</a:t>
            </a:r>
          </a:p>
          <a:p>
            <a:pPr>
              <a:buNone/>
            </a:pPr>
            <a:r>
              <a:rPr lang="uk-UA" sz="9600" dirty="0" smtClean="0"/>
              <a:t>2.планування хімічного експерименту, прогнозування ризиків;</a:t>
            </a:r>
          </a:p>
          <a:p>
            <a:pPr>
              <a:buNone/>
            </a:pPr>
            <a:r>
              <a:rPr lang="uk-UA" sz="9600" dirty="0" smtClean="0"/>
              <a:t>3.відбір  обладнання та реактивів;</a:t>
            </a:r>
          </a:p>
          <a:p>
            <a:pPr>
              <a:buNone/>
            </a:pPr>
            <a:r>
              <a:rPr lang="uk-UA" sz="9600" dirty="0" smtClean="0"/>
              <a:t>4. формулювання висновків  за результатами  хімічного експерименту</a:t>
            </a:r>
          </a:p>
          <a:p>
            <a:pPr>
              <a:buNone/>
            </a:pPr>
            <a:endParaRPr lang="uk-UA" sz="2800" b="1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6432" y="1533379"/>
            <a:ext cx="4923691" cy="4262510"/>
          </a:xfrm>
          <a:prstGeom prst="rect">
            <a:avLst/>
          </a:prstGeom>
        </p:spPr>
      </p:pic>
      <p:pic>
        <p:nvPicPr>
          <p:cNvPr id="3" name="Содержимое 3" descr="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2197" y="1547447"/>
            <a:ext cx="5050301" cy="41781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65366" y="661181"/>
            <a:ext cx="3924886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Програма навчальної дисципліни:</a:t>
            </a:r>
          </a:p>
          <a:p>
            <a:r>
              <a:rPr lang="uk-UA" sz="2000" b="1" dirty="0" smtClean="0"/>
              <a:t>1.Правила техніки безпеки під час проведення хімічних експериментів</a:t>
            </a:r>
          </a:p>
          <a:p>
            <a:r>
              <a:rPr lang="uk-UA" sz="2000" b="1" dirty="0" smtClean="0"/>
              <a:t>2.Вимірювання в лабораторній практиці</a:t>
            </a:r>
          </a:p>
          <a:p>
            <a:r>
              <a:rPr lang="uk-UA" sz="2000" b="1" dirty="0" smtClean="0"/>
              <a:t>3.Нагрівання та охолодження</a:t>
            </a:r>
          </a:p>
          <a:p>
            <a:r>
              <a:rPr lang="uk-UA" sz="2000" b="1" dirty="0" smtClean="0"/>
              <a:t>4.Зберігання хімічних реактивів</a:t>
            </a:r>
          </a:p>
          <a:p>
            <a:r>
              <a:rPr lang="uk-UA" sz="2000" b="1" dirty="0" smtClean="0"/>
              <a:t>5.Подрібнювання, висушування, прожарювання, сублімація.</a:t>
            </a:r>
          </a:p>
          <a:p>
            <a:r>
              <a:rPr lang="uk-UA" sz="2000" b="1" dirty="0" smtClean="0"/>
              <a:t>6.Приготування  розчинів. </a:t>
            </a:r>
          </a:p>
          <a:p>
            <a:r>
              <a:rPr lang="uk-UA" sz="2000" b="1" dirty="0" smtClean="0"/>
              <a:t>7. Розділення сумішей рідких і твердих речовин.</a:t>
            </a:r>
          </a:p>
          <a:p>
            <a:r>
              <a:rPr lang="uk-UA" sz="2000" b="1" dirty="0" smtClean="0"/>
              <a:t>8.Центрифугування.</a:t>
            </a:r>
          </a:p>
          <a:p>
            <a:r>
              <a:rPr lang="uk-UA" sz="2000" b="1" dirty="0" smtClean="0"/>
              <a:t>9.Перегонка та методи очищення рідин.</a:t>
            </a:r>
          </a:p>
          <a:p>
            <a:r>
              <a:rPr lang="uk-UA" sz="2000" b="1" dirty="0" smtClean="0"/>
              <a:t>10.Робота з газами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5637" y="4043856"/>
            <a:ext cx="4029969" cy="13716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Отже, серед усіх галузей природничих наук хімія є особливою наукою, бо створює  такі хімічні речовини, яких немає у природі і яких людина у минулому не могла собі уявити. Тому хімії можемо прогнозувати велике майбутнє і бути впевненими у тому, що завтрашній світ буде ще більш хімізованим світом, і  хімічні  компетентності  досліджувати речовини будуть актуальними </a:t>
            </a:r>
            <a:r>
              <a:rPr lang="ru-RU" b="1" dirty="0" err="1" smtClean="0"/>
              <a:t>завжди</a:t>
            </a:r>
            <a:endParaRPr lang="en-US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51538" y="1478401"/>
            <a:ext cx="5738714" cy="4162096"/>
          </a:xfrm>
          <a:prstGeom prst="rect">
            <a:avLst/>
          </a:prstGeom>
        </p:spPr>
      </p:pic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36565" y="853608"/>
            <a:ext cx="5717251" cy="4838137"/>
          </a:xfrm>
          <a:prstGeom prst="rect">
            <a:avLst/>
          </a:prstGeom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6573128" y="5564943"/>
            <a:ext cx="4053841" cy="13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8418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541</TotalTime>
  <Words>238</Words>
  <Application>Microsoft Office PowerPoint</Application>
  <PresentationFormat>Произвольный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Параллакс</vt:lpstr>
      <vt:lpstr>Міністерство освіти і науки України Херсонський державний університет Кафедра хімії та фармації   «Техніка хімічного експерименту»</vt:lpstr>
      <vt:lpstr>Освітньо-професійна програма “Середня освіта (Хімія)”</vt:lpstr>
      <vt:lpstr>   Хімія - наука про склад, будову речовин     і їх перетворення.  Людина з сивої    давнини  намагалася  розгадати тайни     природи за допомогою експеримента      і постійно зустрічалася з небезпеками.     Століттями формувався досвід роботи з речовинами, який      сьогодні  відомий нам як «Правила  техніки безпеки». Вони – це    результат багаточисельних  і неприємних випадків у лабораторіях. </vt:lpstr>
      <vt:lpstr> На сьогодні жоден  досвідчений    експериментатор не буде проводити   досліди  з електричним струмом,   не забезпечивши себе ізолюючим   матеріалом і заземленням апаратури.   Жоден хімік  не розпочне роботу з газами, не перевіривши  герметичність і міцніть приладу  (особливо коли газуваті речовини  є вибухонебезпечними). Жоден хімік  не буде пробувати речовини на смак.   </vt:lpstr>
      <vt:lpstr>Слайд 5</vt:lpstr>
      <vt:lpstr>Причини появи небажаних наслідків при проведенні хімічних експериментів чи роботі з речовинами (наприклад, у побуті): </vt:lpstr>
      <vt:lpstr> Мета і завдання навчальної дисципліни “Техніка  хімічного експерименту”</vt:lpstr>
      <vt:lpstr>Слайд 8</vt:lpstr>
      <vt:lpstr>Отже, серед усіх галузей природничих наук хімія є особливою наукою, бо створює  такі хімічні речовини, яких немає у природі і яких людина у минулому не могла собі уявити. Тому хімії можемо прогнозувати велике майбутнє і бути впевненими у тому, що завтрашній світ буде ще більш хімізованим світом, і  хімічні  компетентності  досліджувати речовини будуть актуальними завжди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«Роль хімії в житті суспільства»</dc:title>
  <dc:creator>Admin</dc:creator>
  <cp:lastModifiedBy>vishnevskaya</cp:lastModifiedBy>
  <cp:revision>63</cp:revision>
  <dcterms:created xsi:type="dcterms:W3CDTF">2020-04-11T10:29:47Z</dcterms:created>
  <dcterms:modified xsi:type="dcterms:W3CDTF">2020-08-13T10:09:14Z</dcterms:modified>
</cp:coreProperties>
</file>